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0" r:id="rId5"/>
    <p:sldId id="256" r:id="rId6"/>
    <p:sldId id="261" r:id="rId7"/>
    <p:sldId id="266" r:id="rId8"/>
    <p:sldId id="267" r:id="rId9"/>
    <p:sldId id="268" r:id="rId10"/>
    <p:sldId id="259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A9881-BE63-4F43-BD4C-F37094148FB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94A0F0-294D-44EC-9CC5-348C778B17DA}" type="pres">
      <dgm:prSet presAssocID="{892A9881-BE63-4F43-BD4C-F37094148F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F6531-DBBC-48B2-B7B5-0D385611AACD}" type="presOf" srcId="{892A9881-BE63-4F43-BD4C-F37094148FB2}" destId="{3694A0F0-294D-44EC-9CC5-348C778B17D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A5D2C-ADDA-4702-96E5-9D82D04CAD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2D60ECD5-63E3-4B1E-98E4-4A839BAD654E}">
      <dgm:prSet/>
      <dgm:spPr/>
      <dgm:t>
        <a:bodyPr/>
        <a:lstStyle/>
        <a:p>
          <a:pPr rtl="0"/>
          <a:r>
            <a:rPr lang="ru-RU" i="1" dirty="0" smtClean="0"/>
            <a:t>Впервые детский сад распахнул свои двери для  ребят 2012 году.</a:t>
          </a:r>
          <a:endParaRPr lang="ru-RU" dirty="0"/>
        </a:p>
      </dgm:t>
    </dgm:pt>
    <dgm:pt modelId="{13DEAF1F-92CD-4798-9350-D2F4DA3326EA}" type="parTrans" cxnId="{978F0332-4DB0-49AB-B071-40D2899FD9E8}">
      <dgm:prSet/>
      <dgm:spPr/>
      <dgm:t>
        <a:bodyPr/>
        <a:lstStyle/>
        <a:p>
          <a:endParaRPr lang="ru-RU"/>
        </a:p>
      </dgm:t>
    </dgm:pt>
    <dgm:pt modelId="{E86C5213-0708-453F-9CDD-7952F234E2E2}" type="sibTrans" cxnId="{978F0332-4DB0-49AB-B071-40D2899FD9E8}">
      <dgm:prSet/>
      <dgm:spPr/>
      <dgm:t>
        <a:bodyPr/>
        <a:lstStyle/>
        <a:p>
          <a:endParaRPr lang="ru-RU"/>
        </a:p>
      </dgm:t>
    </dgm:pt>
    <dgm:pt modelId="{EA94A6F4-D348-4BF4-94D5-CE78C6FA2FEE}">
      <dgm:prSet/>
      <dgm:spPr/>
      <dgm:t>
        <a:bodyPr/>
        <a:lstStyle/>
        <a:p>
          <a:pPr rtl="0"/>
          <a:r>
            <a:rPr lang="ru-RU" i="1" dirty="0" smtClean="0"/>
            <a:t>МБДОУ является звеном единой муниципальной образовательной системы, обеспечивающей помощь семье в формировании  основ физического и психического здоровья ребёнка, в воспитании и образовании детей.</a:t>
          </a:r>
          <a:endParaRPr lang="ru-RU" dirty="0"/>
        </a:p>
      </dgm:t>
    </dgm:pt>
    <dgm:pt modelId="{35CF175D-156B-4159-B0A6-79574D9DDE7A}" type="parTrans" cxnId="{73AC93A3-DC4A-4235-8F1C-69E19807F66E}">
      <dgm:prSet/>
      <dgm:spPr/>
      <dgm:t>
        <a:bodyPr/>
        <a:lstStyle/>
        <a:p>
          <a:endParaRPr lang="ru-RU"/>
        </a:p>
      </dgm:t>
    </dgm:pt>
    <dgm:pt modelId="{E7516355-18CD-4478-8650-0A8ED38D3B64}" type="sibTrans" cxnId="{73AC93A3-DC4A-4235-8F1C-69E19807F66E}">
      <dgm:prSet/>
      <dgm:spPr/>
      <dgm:t>
        <a:bodyPr/>
        <a:lstStyle/>
        <a:p>
          <a:endParaRPr lang="ru-RU"/>
        </a:p>
      </dgm:t>
    </dgm:pt>
    <dgm:pt modelId="{C5183A58-DD90-4F9B-8ADA-F3F6AC05F29D}">
      <dgm:prSet/>
      <dgm:spPr/>
      <dgm:t>
        <a:bodyPr/>
        <a:lstStyle/>
        <a:p>
          <a:pPr rtl="0"/>
          <a:r>
            <a:rPr lang="ru-RU" i="1" dirty="0" smtClean="0"/>
            <a:t>Приоритетные направления деятельности МБДОУ - развитие общих способностей дошкольников: умственных, коммуникативных, регуляторных.</a:t>
          </a:r>
          <a:endParaRPr lang="ru-RU" i="1" dirty="0"/>
        </a:p>
      </dgm:t>
    </dgm:pt>
    <dgm:pt modelId="{80A17AEF-9390-46EC-811C-86E84A6BA1C6}" type="parTrans" cxnId="{6228C253-30C6-42F9-A035-42167ED6CB0B}">
      <dgm:prSet/>
      <dgm:spPr/>
      <dgm:t>
        <a:bodyPr/>
        <a:lstStyle/>
        <a:p>
          <a:endParaRPr lang="ru-RU"/>
        </a:p>
      </dgm:t>
    </dgm:pt>
    <dgm:pt modelId="{724F5F65-AC9E-4423-B751-D0E2ACDC3016}" type="sibTrans" cxnId="{6228C253-30C6-42F9-A035-42167ED6CB0B}">
      <dgm:prSet/>
      <dgm:spPr/>
      <dgm:t>
        <a:bodyPr/>
        <a:lstStyle/>
        <a:p>
          <a:endParaRPr lang="ru-RU"/>
        </a:p>
      </dgm:t>
    </dgm:pt>
    <dgm:pt modelId="{5AFADB14-A76B-4F95-8B38-1F0B8A8CB854}" type="pres">
      <dgm:prSet presAssocID="{8F8A5D2C-ADDA-4702-96E5-9D82D04CAD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4BE74-55B3-467D-92B3-D081E3A4C4E2}" type="pres">
      <dgm:prSet presAssocID="{2D60ECD5-63E3-4B1E-98E4-4A839BAD65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1FF35-B2D7-4925-8E1B-4E8FE8A823FB}" type="pres">
      <dgm:prSet presAssocID="{E86C5213-0708-453F-9CDD-7952F234E2E2}" presName="spacer" presStyleCnt="0"/>
      <dgm:spPr/>
    </dgm:pt>
    <dgm:pt modelId="{26D6F369-C16F-4895-AC5F-75432C1D649A}" type="pres">
      <dgm:prSet presAssocID="{EA94A6F4-D348-4BF4-94D5-CE78C6FA2F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BE6C3-BC2D-4D35-BABA-133A8A917CDC}" type="pres">
      <dgm:prSet presAssocID="{E7516355-18CD-4478-8650-0A8ED38D3B64}" presName="spacer" presStyleCnt="0"/>
      <dgm:spPr/>
    </dgm:pt>
    <dgm:pt modelId="{605DE66A-5907-48AF-9081-2D52C2359173}" type="pres">
      <dgm:prSet presAssocID="{C5183A58-DD90-4F9B-8ADA-F3F6AC05F2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A4D52-6441-4DFA-813A-F5353807C9BD}" type="presOf" srcId="{8F8A5D2C-ADDA-4702-96E5-9D82D04CADEC}" destId="{5AFADB14-A76B-4F95-8B38-1F0B8A8CB854}" srcOrd="0" destOrd="0" presId="urn:microsoft.com/office/officeart/2005/8/layout/vList2"/>
    <dgm:cxn modelId="{73AC93A3-DC4A-4235-8F1C-69E19807F66E}" srcId="{8F8A5D2C-ADDA-4702-96E5-9D82D04CADEC}" destId="{EA94A6F4-D348-4BF4-94D5-CE78C6FA2FEE}" srcOrd="1" destOrd="0" parTransId="{35CF175D-156B-4159-B0A6-79574D9DDE7A}" sibTransId="{E7516355-18CD-4478-8650-0A8ED38D3B64}"/>
    <dgm:cxn modelId="{6228C253-30C6-42F9-A035-42167ED6CB0B}" srcId="{8F8A5D2C-ADDA-4702-96E5-9D82D04CADEC}" destId="{C5183A58-DD90-4F9B-8ADA-F3F6AC05F29D}" srcOrd="2" destOrd="0" parTransId="{80A17AEF-9390-46EC-811C-86E84A6BA1C6}" sibTransId="{724F5F65-AC9E-4423-B751-D0E2ACDC3016}"/>
    <dgm:cxn modelId="{978F0332-4DB0-49AB-B071-40D2899FD9E8}" srcId="{8F8A5D2C-ADDA-4702-96E5-9D82D04CADEC}" destId="{2D60ECD5-63E3-4B1E-98E4-4A839BAD654E}" srcOrd="0" destOrd="0" parTransId="{13DEAF1F-92CD-4798-9350-D2F4DA3326EA}" sibTransId="{E86C5213-0708-453F-9CDD-7952F234E2E2}"/>
    <dgm:cxn modelId="{0DCF3722-8372-47FE-9BBD-6EB14F1D428B}" type="presOf" srcId="{2D60ECD5-63E3-4B1E-98E4-4A839BAD654E}" destId="{F6C4BE74-55B3-467D-92B3-D081E3A4C4E2}" srcOrd="0" destOrd="0" presId="urn:microsoft.com/office/officeart/2005/8/layout/vList2"/>
    <dgm:cxn modelId="{F57C0A68-814B-4658-9520-6BD0EAF8FFAD}" type="presOf" srcId="{EA94A6F4-D348-4BF4-94D5-CE78C6FA2FEE}" destId="{26D6F369-C16F-4895-AC5F-75432C1D649A}" srcOrd="0" destOrd="0" presId="urn:microsoft.com/office/officeart/2005/8/layout/vList2"/>
    <dgm:cxn modelId="{09BA21BF-46DE-4F94-96CA-213DF127C1C1}" type="presOf" srcId="{C5183A58-DD90-4F9B-8ADA-F3F6AC05F29D}" destId="{605DE66A-5907-48AF-9081-2D52C2359173}" srcOrd="0" destOrd="0" presId="urn:microsoft.com/office/officeart/2005/8/layout/vList2"/>
    <dgm:cxn modelId="{594F5650-2282-4496-9C2F-5EEF2FCDA746}" type="presParOf" srcId="{5AFADB14-A76B-4F95-8B38-1F0B8A8CB854}" destId="{F6C4BE74-55B3-467D-92B3-D081E3A4C4E2}" srcOrd="0" destOrd="0" presId="urn:microsoft.com/office/officeart/2005/8/layout/vList2"/>
    <dgm:cxn modelId="{DE296E57-53D7-4D1D-A149-73916039D255}" type="presParOf" srcId="{5AFADB14-A76B-4F95-8B38-1F0B8A8CB854}" destId="{8B81FF35-B2D7-4925-8E1B-4E8FE8A823FB}" srcOrd="1" destOrd="0" presId="urn:microsoft.com/office/officeart/2005/8/layout/vList2"/>
    <dgm:cxn modelId="{46471D45-55FB-49E6-931C-F853BC5593C2}" type="presParOf" srcId="{5AFADB14-A76B-4F95-8B38-1F0B8A8CB854}" destId="{26D6F369-C16F-4895-AC5F-75432C1D649A}" srcOrd="2" destOrd="0" presId="urn:microsoft.com/office/officeart/2005/8/layout/vList2"/>
    <dgm:cxn modelId="{666D3350-28E8-4BC7-ABC5-DA11AA2B9A94}" type="presParOf" srcId="{5AFADB14-A76B-4F95-8B38-1F0B8A8CB854}" destId="{981BE6C3-BC2D-4D35-BABA-133A8A917CDC}" srcOrd="3" destOrd="0" presId="urn:microsoft.com/office/officeart/2005/8/layout/vList2"/>
    <dgm:cxn modelId="{83F2D1D6-A9C0-4CDE-B360-47D1887B30EE}" type="presParOf" srcId="{5AFADB14-A76B-4F95-8B38-1F0B8A8CB854}" destId="{605DE66A-5907-48AF-9081-2D52C23591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69338-22D0-440E-8965-2ACB7275ADD9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D9F35B-7530-4FC3-A600-80E7ECB94E47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rtl="0"/>
          <a:r>
            <a:rPr lang="ru-RU" sz="1600" i="1" dirty="0" smtClean="0">
              <a:solidFill>
                <a:srgbClr val="7030A0"/>
              </a:solidFill>
            </a:rPr>
            <a:t>На территории учреждения размещены игровые площадки с современными верандами, спортивная площадка, разбит огород, имеется перекрёсток для обучения детей правилам дорожного движения.</a:t>
          </a:r>
          <a:r>
            <a:rPr lang="ru-RU" sz="1600" i="1" dirty="0" smtClean="0"/>
            <a:t/>
          </a:r>
          <a:br>
            <a:rPr lang="ru-RU" sz="1600" i="1" dirty="0" smtClean="0"/>
          </a:br>
          <a:r>
            <a:rPr lang="ru-RU" sz="1200" b="1" dirty="0" smtClean="0"/>
            <a:t/>
          </a:r>
          <a:br>
            <a:rPr lang="ru-RU" sz="1200" b="1" dirty="0" smtClean="0"/>
          </a:br>
          <a:r>
            <a:rPr lang="ru-RU" sz="1200" b="1" dirty="0" smtClean="0">
              <a:solidFill>
                <a:srgbClr val="FF0000"/>
              </a:solidFill>
            </a:rPr>
            <a:t>МБДОУ «Детский сад № 439 г.Челябинска»</a:t>
          </a:r>
          <a:br>
            <a:rPr lang="ru-RU" sz="1200" b="1" dirty="0" smtClean="0">
              <a:solidFill>
                <a:srgbClr val="FF0000"/>
              </a:solidFill>
            </a:rPr>
          </a:br>
          <a:r>
            <a:rPr lang="ru-RU" sz="1200" b="1" dirty="0" smtClean="0"/>
            <a:t/>
          </a:r>
          <a:br>
            <a:rPr lang="ru-RU" sz="1200" b="1" dirty="0" smtClean="0"/>
          </a:b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1837E88D-82A2-4BB0-AD48-20A63F3132E5}" type="parTrans" cxnId="{112F26FD-DA33-4BA7-9CAC-8C47E23DF828}">
      <dgm:prSet/>
      <dgm:spPr/>
      <dgm:t>
        <a:bodyPr/>
        <a:lstStyle/>
        <a:p>
          <a:endParaRPr lang="ru-RU"/>
        </a:p>
      </dgm:t>
    </dgm:pt>
    <dgm:pt modelId="{1CBA28BD-EB13-47B0-BB5A-135D7556E453}" type="sibTrans" cxnId="{112F26FD-DA33-4BA7-9CAC-8C47E23DF828}">
      <dgm:prSet/>
      <dgm:spPr/>
      <dgm:t>
        <a:bodyPr/>
        <a:lstStyle/>
        <a:p>
          <a:endParaRPr lang="ru-RU"/>
        </a:p>
      </dgm:t>
    </dgm:pt>
    <dgm:pt modelId="{1C6C702F-A0C1-4B35-A027-1C55E78FEFEE}" type="pres">
      <dgm:prSet presAssocID="{62B69338-22D0-440E-8965-2ACB7275AD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91A2D-0017-4553-8F63-B721FC1FCF18}" type="pres">
      <dgm:prSet presAssocID="{26D9F35B-7530-4FC3-A600-80E7ECB94E47}" presName="circ1TxSh" presStyleLbl="vennNode1" presStyleIdx="0" presStyleCnt="1" custScaleX="401881"/>
      <dgm:spPr/>
      <dgm:t>
        <a:bodyPr/>
        <a:lstStyle/>
        <a:p>
          <a:endParaRPr lang="ru-RU"/>
        </a:p>
      </dgm:t>
    </dgm:pt>
  </dgm:ptLst>
  <dgm:cxnLst>
    <dgm:cxn modelId="{8B154C21-1ACA-4785-BF44-6F508AA65578}" type="presOf" srcId="{62B69338-22D0-440E-8965-2ACB7275ADD9}" destId="{1C6C702F-A0C1-4B35-A027-1C55E78FEFEE}" srcOrd="0" destOrd="0" presId="urn:microsoft.com/office/officeart/2005/8/layout/venn1"/>
    <dgm:cxn modelId="{5F236024-9C8B-4EA9-BE5A-3291C37E4294}" type="presOf" srcId="{26D9F35B-7530-4FC3-A600-80E7ECB94E47}" destId="{F1191A2D-0017-4553-8F63-B721FC1FCF18}" srcOrd="0" destOrd="0" presId="urn:microsoft.com/office/officeart/2005/8/layout/venn1"/>
    <dgm:cxn modelId="{112F26FD-DA33-4BA7-9CAC-8C47E23DF828}" srcId="{62B69338-22D0-440E-8965-2ACB7275ADD9}" destId="{26D9F35B-7530-4FC3-A600-80E7ECB94E47}" srcOrd="0" destOrd="0" parTransId="{1837E88D-82A2-4BB0-AD48-20A63F3132E5}" sibTransId="{1CBA28BD-EB13-47B0-BB5A-135D7556E453}"/>
    <dgm:cxn modelId="{71F53E23-F553-4D16-AA93-77B0ECAEDD0F}" type="presParOf" srcId="{1C6C702F-A0C1-4B35-A027-1C55E78FEFEE}" destId="{F1191A2D-0017-4553-8F63-B721FC1FCF1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BE5CA-9E29-4A85-95E9-30712001B8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7DF71E-261D-4346-9023-9D7D42D17EE2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/>
            <a:t>МБДОУ «Детский сад № 439 г. Челябинска»</a:t>
          </a:r>
          <a:br>
            <a:rPr lang="ru-RU" dirty="0" smtClean="0"/>
          </a:br>
          <a:r>
            <a:rPr lang="ru-RU" i="1" dirty="0" smtClean="0"/>
            <a:t>Родители воспитанников участвуют в озеленении территории :  высаживают деревья, кустарники, цветочную рассаду. Дети с удовольствием принимают в этом участия.</a:t>
          </a:r>
          <a:endParaRPr lang="ru-RU" i="1" dirty="0"/>
        </a:p>
      </dgm:t>
    </dgm:pt>
    <dgm:pt modelId="{61D2863E-540C-4C3C-A1D5-377BD7A11B0A}" type="parTrans" cxnId="{3248C38B-CAE6-41E5-9722-3220D1CB82C8}">
      <dgm:prSet/>
      <dgm:spPr/>
      <dgm:t>
        <a:bodyPr/>
        <a:lstStyle/>
        <a:p>
          <a:endParaRPr lang="ru-RU"/>
        </a:p>
      </dgm:t>
    </dgm:pt>
    <dgm:pt modelId="{59F42762-9362-4022-8B65-7CC26C9A3FF3}" type="sibTrans" cxnId="{3248C38B-CAE6-41E5-9722-3220D1CB82C8}">
      <dgm:prSet/>
      <dgm:spPr/>
      <dgm:t>
        <a:bodyPr/>
        <a:lstStyle/>
        <a:p>
          <a:endParaRPr lang="ru-RU"/>
        </a:p>
      </dgm:t>
    </dgm:pt>
    <dgm:pt modelId="{356FF594-9211-4B50-A4E4-AD7B9D733FB8}" type="pres">
      <dgm:prSet presAssocID="{EE2BE5CA-9E29-4A85-95E9-30712001B8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B8711-D743-4952-A635-6B6959928097}" type="pres">
      <dgm:prSet presAssocID="{3E7DF71E-261D-4346-9023-9D7D42D17EE2}" presName="parentText" presStyleLbl="node1" presStyleIdx="0" presStyleCnt="1" custScaleY="129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8C38B-CAE6-41E5-9722-3220D1CB82C8}" srcId="{EE2BE5CA-9E29-4A85-95E9-30712001B830}" destId="{3E7DF71E-261D-4346-9023-9D7D42D17EE2}" srcOrd="0" destOrd="0" parTransId="{61D2863E-540C-4C3C-A1D5-377BD7A11B0A}" sibTransId="{59F42762-9362-4022-8B65-7CC26C9A3FF3}"/>
    <dgm:cxn modelId="{23D015A6-F429-4729-AC4E-64E05E4BFC5C}" type="presOf" srcId="{EE2BE5CA-9E29-4A85-95E9-30712001B830}" destId="{356FF594-9211-4B50-A4E4-AD7B9D733FB8}" srcOrd="0" destOrd="0" presId="urn:microsoft.com/office/officeart/2005/8/layout/vList2"/>
    <dgm:cxn modelId="{E19F82F0-2D15-4199-BFDA-26DA801FCE0C}" type="presOf" srcId="{3E7DF71E-261D-4346-9023-9D7D42D17EE2}" destId="{8CFB8711-D743-4952-A635-6B6959928097}" srcOrd="0" destOrd="0" presId="urn:microsoft.com/office/officeart/2005/8/layout/vList2"/>
    <dgm:cxn modelId="{408A5538-AB66-4F47-BB5E-E07E9AACB042}" type="presParOf" srcId="{356FF594-9211-4B50-A4E4-AD7B9D733FB8}" destId="{8CFB8711-D743-4952-A635-6B69599280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4BE74-55B3-467D-92B3-D081E3A4C4E2}">
      <dsp:nvSpPr>
        <dsp:cNvPr id="0" name=""/>
        <dsp:cNvSpPr/>
      </dsp:nvSpPr>
      <dsp:spPr>
        <a:xfrm>
          <a:off x="0" y="402770"/>
          <a:ext cx="3000396" cy="1635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Впервые детский сад распахнул свои двери для  ребят 2012 году.</a:t>
          </a:r>
          <a:endParaRPr lang="ru-RU" sz="1400" kern="1200" dirty="0"/>
        </a:p>
      </dsp:txBody>
      <dsp:txXfrm>
        <a:off x="0" y="402770"/>
        <a:ext cx="3000396" cy="1635952"/>
      </dsp:txXfrm>
    </dsp:sp>
    <dsp:sp modelId="{26D6F369-C16F-4895-AC5F-75432C1D649A}">
      <dsp:nvSpPr>
        <dsp:cNvPr id="0" name=""/>
        <dsp:cNvSpPr/>
      </dsp:nvSpPr>
      <dsp:spPr>
        <a:xfrm>
          <a:off x="0" y="2079043"/>
          <a:ext cx="3000396" cy="163595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МБДОУ является звеном единой муниципальной образовательной системы, обеспечивающей помощь семье в формировании  основ физического и психического здоровья ребёнка, в воспитании и образовании детей.</a:t>
          </a:r>
          <a:endParaRPr lang="ru-RU" sz="1400" kern="1200" dirty="0"/>
        </a:p>
      </dsp:txBody>
      <dsp:txXfrm>
        <a:off x="0" y="2079043"/>
        <a:ext cx="3000396" cy="1635952"/>
      </dsp:txXfrm>
    </dsp:sp>
    <dsp:sp modelId="{605DE66A-5907-48AF-9081-2D52C2359173}">
      <dsp:nvSpPr>
        <dsp:cNvPr id="0" name=""/>
        <dsp:cNvSpPr/>
      </dsp:nvSpPr>
      <dsp:spPr>
        <a:xfrm>
          <a:off x="0" y="3755315"/>
          <a:ext cx="3000396" cy="16359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Приоритетные направления деятельности МБДОУ - развитие общих способностей дошкольников: умственных, коммуникативных, регуляторных.</a:t>
          </a:r>
          <a:endParaRPr lang="ru-RU" sz="1400" i="1" kern="1200" dirty="0"/>
        </a:p>
      </dsp:txBody>
      <dsp:txXfrm>
        <a:off x="0" y="3755315"/>
        <a:ext cx="3000396" cy="16359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191A2D-0017-4553-8F63-B721FC1FCF18}">
      <dsp:nvSpPr>
        <dsp:cNvPr id="0" name=""/>
        <dsp:cNvSpPr/>
      </dsp:nvSpPr>
      <dsp:spPr>
        <a:xfrm>
          <a:off x="-1128068" y="0"/>
          <a:ext cx="8899871" cy="2214554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rgbClr val="7030A0"/>
              </a:solidFill>
            </a:rPr>
            <a:t>На территории учреждения размещены игровые площадки с современными верандами, спортивная площадка, разбит огород, имеется перекрёсток для обучения детей правилам дорожного движения.</a:t>
          </a:r>
          <a:r>
            <a:rPr lang="ru-RU" sz="1600" i="1" kern="1200" dirty="0" smtClean="0"/>
            <a:t/>
          </a:r>
          <a:br>
            <a:rPr lang="ru-RU" sz="1600" i="1" kern="1200" dirty="0" smtClean="0"/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b="1" kern="1200" dirty="0" smtClean="0">
              <a:solidFill>
                <a:srgbClr val="FF0000"/>
              </a:solidFill>
            </a:rPr>
            <a:t>МБДОУ «Детский сад № 439 г.Челябинска»</a:t>
          </a:r>
          <a:br>
            <a:rPr lang="ru-RU" sz="1200" b="1" kern="1200" dirty="0" smtClean="0">
              <a:solidFill>
                <a:srgbClr val="FF0000"/>
              </a:solidFill>
            </a:rPr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-1128068" y="0"/>
        <a:ext cx="8899871" cy="22145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FB8711-D743-4952-A635-6B6959928097}">
      <dsp:nvSpPr>
        <dsp:cNvPr id="0" name=""/>
        <dsp:cNvSpPr/>
      </dsp:nvSpPr>
      <dsp:spPr>
        <a:xfrm>
          <a:off x="0" y="35718"/>
          <a:ext cx="8429684" cy="11430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«Детский сад № 439 г. Челябинска»</a:t>
          </a:r>
          <a:br>
            <a:rPr lang="ru-RU" sz="1600" kern="1200" dirty="0" smtClean="0"/>
          </a:br>
          <a:r>
            <a:rPr lang="ru-RU" sz="1600" i="1" kern="1200" dirty="0" smtClean="0"/>
            <a:t>Родители воспитанников участвуют в озеленении территории :  высаживают деревья, кустарники, цветочную рассаду. Дети с удовольствием принимают в этом участия.</a:t>
          </a:r>
          <a:endParaRPr lang="ru-RU" sz="1600" i="1" kern="1200" dirty="0"/>
        </a:p>
      </dsp:txBody>
      <dsp:txXfrm>
        <a:off x="0" y="35718"/>
        <a:ext cx="8429684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  <a:prstDash val="sysDot"/>
                  <a:round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Муниципальное бюджетное дошкольное образовательное учреждение «Детский сад №439 </a:t>
            </a:r>
            <a:br>
              <a:rPr lang="ru-RU" sz="2800" b="1" dirty="0" smtClean="0">
                <a:ln>
                  <a:solidFill>
                    <a:srgbClr val="002060"/>
                  </a:solidFill>
                  <a:prstDash val="sysDot"/>
                  <a:round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  <a:prstDash val="sysDot"/>
                  <a:round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г. Челябинска»</a:t>
            </a:r>
            <a:r>
              <a:rPr lang="ru-RU" sz="2800" dirty="0" smtClean="0">
                <a:ln>
                  <a:solidFill>
                    <a:srgbClr val="002060"/>
                  </a:solidFill>
                  <a:prstDash val="sysDot"/>
                  <a:round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 - СП</a:t>
            </a:r>
            <a:endParaRPr lang="ru-RU" sz="2800" dirty="0">
              <a:ln>
                <a:solidFill>
                  <a:srgbClr val="002060"/>
                </a:solidFill>
                <a:prstDash val="sysDot"/>
                <a:round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</p:txBody>
      </p:sp>
      <p:pic>
        <p:nvPicPr>
          <p:cNvPr id="5" name="Содержимое 4" descr="DSC067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0231" y="1857364"/>
            <a:ext cx="4295570" cy="392909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Место нахождения филиала: Челябинская область,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г. Челябинск, ул. Салавата </a:t>
            </a:r>
            <a:r>
              <a:rPr lang="ru-RU" dirty="0" err="1" smtClean="0">
                <a:solidFill>
                  <a:srgbClr val="7030A0"/>
                </a:solidFill>
              </a:rPr>
              <a:t>Юлаева</a:t>
            </a:r>
            <a:r>
              <a:rPr lang="ru-RU" dirty="0" smtClean="0">
                <a:solidFill>
                  <a:srgbClr val="7030A0"/>
                </a:solidFill>
              </a:rPr>
              <a:t>, 14.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Количество воспитанников по проекту - 150.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Фактическое количество детей - 212.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Количество групп </a:t>
            </a:r>
            <a:r>
              <a:rPr lang="ru-RU" dirty="0" err="1" smtClean="0">
                <a:solidFill>
                  <a:srgbClr val="7030A0"/>
                </a:solidFill>
              </a:rPr>
              <a:t>общеразвивающей</a:t>
            </a:r>
            <a:r>
              <a:rPr lang="ru-RU" dirty="0" smtClean="0">
                <a:solidFill>
                  <a:srgbClr val="7030A0"/>
                </a:solidFill>
              </a:rPr>
              <a:t> направленности - 8, физкультурный  зал, музыкальный зал, медицинский кабинет, кабинет психолога, методический кабинет, бухгалтерия, комната отдыха для сотрудников, пищеблок.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 цветы\P1270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31920" cy="3075884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цветы\P1270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672408" cy="6053808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цветы\P127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2616392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 цветы\P1270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73727" cy="5361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DSC06855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571868" y="928670"/>
            <a:ext cx="5111750" cy="46164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. </a:t>
            </a:r>
            <a:endParaRPr lang="ru-RU" sz="1600" dirty="0">
              <a:solidFill>
                <a:srgbClr val="7030A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476672"/>
          <a:ext cx="3000396" cy="579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ru-RU" b="0" i="1" dirty="0" smtClean="0">
                <a:solidFill>
                  <a:srgbClr val="7030A0"/>
                </a:solidFill>
              </a:rPr>
              <a:t>Холл детского сада</a:t>
            </a:r>
            <a:endParaRPr lang="ru-RU" b="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цветущий город\IMG_20170629_111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111750" cy="3384376"/>
          </a:xfrm>
          <a:prstGeom prst="rect">
            <a:avLst/>
          </a:prstGeom>
          <a:noFill/>
        </p:spPr>
      </p:pic>
      <p:pic>
        <p:nvPicPr>
          <p:cNvPr id="1027" name="Picture 3" descr="C:\Users\User\Desktop\цветущий город\IMG_20170629_111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195" y="404664"/>
            <a:ext cx="3917805" cy="1944216"/>
          </a:xfrm>
          <a:prstGeom prst="rect">
            <a:avLst/>
          </a:prstGeom>
          <a:noFill/>
        </p:spPr>
      </p:pic>
      <p:pic>
        <p:nvPicPr>
          <p:cNvPr id="1028" name="Picture 4" descr="C:\Users\User\Desktop\цветущий город\IMG_20170629_111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5162692" cy="2381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357290" y="0"/>
          <a:ext cx="6643734" cy="221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DSC_0073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643174" y="2357430"/>
            <a:ext cx="2928958" cy="3261819"/>
          </a:xfrm>
        </p:spPr>
      </p:pic>
      <p:pic>
        <p:nvPicPr>
          <p:cNvPr id="6" name="Содержимое 5" descr="DSC06713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572132" y="1643050"/>
            <a:ext cx="2992104" cy="2157052"/>
          </a:xfrm>
        </p:spPr>
      </p:pic>
      <p:pic>
        <p:nvPicPr>
          <p:cNvPr id="7" name="Содержимое 6" descr="DSC_00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071942"/>
            <a:ext cx="2357454" cy="2540288"/>
          </a:xfrm>
          <a:prstGeom prst="rect">
            <a:avLst/>
          </a:prstGeom>
        </p:spPr>
      </p:pic>
      <p:pic>
        <p:nvPicPr>
          <p:cNvPr id="8" name="Содержимое 7" descr="DSC_007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1214422"/>
            <a:ext cx="2266947" cy="2736842"/>
          </a:xfrm>
          <a:prstGeom prst="rect">
            <a:avLst/>
          </a:prstGeom>
        </p:spPr>
      </p:pic>
      <p:pic>
        <p:nvPicPr>
          <p:cNvPr id="11" name="Рисунок 10" descr="C:\Users\User\Desktop\КАРТИНКИ И ФОТО\фото\DSC_006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3929066"/>
            <a:ext cx="2714644" cy="27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КАРТИНКИ И ФОТО\Фото филиал МБДОУ ДС №439 для Пономаревой И.Р\DSC06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5"/>
            <a:ext cx="4320480" cy="3167240"/>
          </a:xfrm>
          <a:prstGeom prst="rect">
            <a:avLst/>
          </a:prstGeom>
          <a:noFill/>
        </p:spPr>
      </p:pic>
      <p:pic>
        <p:nvPicPr>
          <p:cNvPr id="5" name="Picture 2" descr="C:\Users\User\Desktop\КАРТИНКИ И ФОТО\Фото филиал МБДОУ ДС №439 для Пономаревой И.Р\DSC067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244290" cy="3183218"/>
          </a:xfrm>
          <a:prstGeom prst="rect">
            <a:avLst/>
          </a:prstGeom>
          <a:noFill/>
        </p:spPr>
      </p:pic>
      <p:pic>
        <p:nvPicPr>
          <p:cNvPr id="6" name="Picture 2" descr="C:\Users\User\Desktop\КАРТИНКИ И ФОТО\Фото филиал МБДОУ ДС №439 для Пономаревой И.Р\DSC06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160" y="3573016"/>
            <a:ext cx="512056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214290"/>
          <a:ext cx="8429684" cy="121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DSC_0095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142844" y="1500174"/>
            <a:ext cx="2673570" cy="3564760"/>
          </a:xfrm>
        </p:spPr>
      </p:pic>
      <p:pic>
        <p:nvPicPr>
          <p:cNvPr id="6" name="Содержимое 5" descr="DSC_0112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000628" y="1904990"/>
            <a:ext cx="3326616" cy="4435488"/>
          </a:xfrm>
        </p:spPr>
      </p:pic>
      <p:pic>
        <p:nvPicPr>
          <p:cNvPr id="7" name="Рисунок 6" descr="C:\Users\User\Desktop\КАРТИНКИ И ФОТО\фото\DSC_01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4357694"/>
            <a:ext cx="2000264" cy="23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цветущий город\IMG_20170629_1116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23448" cy="2938190"/>
          </a:xfrm>
          <a:prstGeom prst="rect">
            <a:avLst/>
          </a:prstGeom>
          <a:noFill/>
        </p:spPr>
      </p:pic>
      <p:pic>
        <p:nvPicPr>
          <p:cNvPr id="2052" name="Picture 4" descr="C:\Users\User\Desktop\цветущий город\IMG_20170629_111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4934699" cy="2775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цветущий город\IMG_20170629_111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5215862" cy="2933923"/>
          </a:xfrm>
          <a:prstGeom prst="rect">
            <a:avLst/>
          </a:prstGeom>
          <a:noFill/>
        </p:spPr>
      </p:pic>
      <p:pic>
        <p:nvPicPr>
          <p:cNvPr id="3075" name="Picture 3" descr="C:\Users\User\Desktop\цветущий город\IMG_20170629_111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5062713" cy="2847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цветущий город\IMG_20170629_111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504610" cy="3096344"/>
          </a:xfrm>
          <a:prstGeom prst="rect">
            <a:avLst/>
          </a:prstGeom>
          <a:noFill/>
        </p:spPr>
      </p:pic>
      <p:pic>
        <p:nvPicPr>
          <p:cNvPr id="4099" name="Picture 3" descr="C:\Users\User\Desktop\цветущий город\IMG_20170629_111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934699" cy="2775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«Детский сад №439  г. Челябинска» - СП</vt:lpstr>
      <vt:lpstr>Слайд 2</vt:lpstr>
      <vt:lpstr>Холл детского сада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2017-06-26T05:07:51Z</dcterms:created>
  <dcterms:modified xsi:type="dcterms:W3CDTF">2017-06-29T10:23:21Z</dcterms:modified>
</cp:coreProperties>
</file>